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2727" autoAdjust="0"/>
  </p:normalViewPr>
  <p:slideViewPr>
    <p:cSldViewPr snapToGrid="0">
      <p:cViewPr varScale="1">
        <p:scale>
          <a:sx n="53" d="100"/>
          <a:sy n="53" d="100"/>
        </p:scale>
        <p:origin x="141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83959B-E120-491D-8180-9F778F470E00}" type="datetimeFigureOut">
              <a:rPr lang="en-US" smtClean="0"/>
              <a:t>5/9/2021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0A44C6-60B3-4128-95C4-E53B7EFEF31F}" type="slidenum">
              <a:rPr lang="en-US" smtClean="0"/>
              <a:t>‹#›</a:t>
            </a:fld>
            <a:endParaRPr lang="en-US"/>
          </a:p>
        </p:txBody>
      </p:sp>
    </p:spTree>
    <p:extLst>
      <p:ext uri="{BB962C8B-B14F-4D97-AF65-F5344CB8AC3E}">
        <p14:creationId xmlns:p14="http://schemas.microsoft.com/office/powerpoint/2010/main" val="1921288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Businesses are determined by multiple decisions consumers make daily.</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Among the most powerful and subtle influencers is that they have been conditioned over a certain period to respond to, get attracted to, desire certain products, brands, and services over others in the market.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It makes the consumers get used to or have learned to respond to specific products.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According to Ivan Pavlov and B.F. Skinner, the behaviors that dictate or determine consumers' purchasing habits are learned.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Here, we will use Ivan Pavlov's classical conditioning theory and B.F. Skinner operant conditioning theory in marketing.</a:t>
            </a:r>
          </a:p>
          <a:p>
            <a:endParaRPr lang="en-US" dirty="0"/>
          </a:p>
        </p:txBody>
      </p:sp>
      <p:sp>
        <p:nvSpPr>
          <p:cNvPr id="4" name="Slide Number Placeholder 3"/>
          <p:cNvSpPr>
            <a:spLocks noGrp="1"/>
          </p:cNvSpPr>
          <p:nvPr>
            <p:ph type="sldNum" sz="quarter" idx="10"/>
          </p:nvPr>
        </p:nvSpPr>
        <p:spPr/>
        <p:txBody>
          <a:bodyPr/>
          <a:lstStyle/>
          <a:p>
            <a:fld id="{1C0A44C6-60B3-4128-95C4-E53B7EFEF31F}" type="slidenum">
              <a:rPr lang="en-US" smtClean="0"/>
              <a:t>2</a:t>
            </a:fld>
            <a:endParaRPr lang="en-US"/>
          </a:p>
        </p:txBody>
      </p:sp>
    </p:spTree>
    <p:extLst>
      <p:ext uri="{BB962C8B-B14F-4D97-AF65-F5344CB8AC3E}">
        <p14:creationId xmlns:p14="http://schemas.microsoft.com/office/powerpoint/2010/main" val="532119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Conditioning is an essential marketing tool. It presents solutions to problems, incentives, and benefits which help to maintain the fame, trust, and integrity of a brand.</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use of psychology is a significant way to connect a brand with customers.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Customers get attracted by seeing and realizing that their needs are likely to be met.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Then, if the brand continues to meet the needs and maintains a good relationship, the customers remain loyal to such brands. </a:t>
            </a:r>
          </a:p>
          <a:p>
            <a:endParaRPr lang="en-US" dirty="0"/>
          </a:p>
        </p:txBody>
      </p:sp>
      <p:sp>
        <p:nvSpPr>
          <p:cNvPr id="4" name="Slide Number Placeholder 3"/>
          <p:cNvSpPr>
            <a:spLocks noGrp="1"/>
          </p:cNvSpPr>
          <p:nvPr>
            <p:ph type="sldNum" sz="quarter" idx="10"/>
          </p:nvPr>
        </p:nvSpPr>
        <p:spPr/>
        <p:txBody>
          <a:bodyPr/>
          <a:lstStyle/>
          <a:p>
            <a:fld id="{1C0A44C6-60B3-4128-95C4-E53B7EFEF31F}" type="slidenum">
              <a:rPr lang="en-US" smtClean="0"/>
              <a:t>11</a:t>
            </a:fld>
            <a:endParaRPr lang="en-US"/>
          </a:p>
        </p:txBody>
      </p:sp>
    </p:spTree>
    <p:extLst>
      <p:ext uri="{BB962C8B-B14F-4D97-AF65-F5344CB8AC3E}">
        <p14:creationId xmlns:p14="http://schemas.microsoft.com/office/powerpoint/2010/main" val="2092968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Conditioning- this is a type of behavioral learning. In Physiology, a behavioral process develops as a result of a response becoming more predictable or frequent. This happens due to reinforcement in the form of a reward or stimulus for the desired response.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Operant Conditioning- B.F. Skinner states that behavior changes due to an experience that develops after a response. The behavior is conditioned or controlled by reinforcement.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Classical Conditioning- Ivan Pavlov states that learning takes place through repetition. For that reason, to develop a spontaneous response to a certain situation, the subject needs to be exposed to a specific stimulus repeatedly.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1C0A44C6-60B3-4128-95C4-E53B7EFEF31F}" type="slidenum">
              <a:rPr lang="en-US" smtClean="0"/>
              <a:t>3</a:t>
            </a:fld>
            <a:endParaRPr lang="en-US"/>
          </a:p>
        </p:txBody>
      </p:sp>
    </p:spTree>
    <p:extLst>
      <p:ext uri="{BB962C8B-B14F-4D97-AF65-F5344CB8AC3E}">
        <p14:creationId xmlns:p14="http://schemas.microsoft.com/office/powerpoint/2010/main" val="3138358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operant or instrumental Conditioning views every consumer as an active learning participant. Learning takes place by trial and error process. Then, Habits are developed due to rewards received.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B.F Skinner suggests that individual learning takes place in a controlled environment where the individual receives a reward for choosing the right behavior (East, Singh, Wright, &amp;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Vanhuele</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2016).Therefore, as a company tries to provide goods and services to consumers, they try to provide what will satisfy their needs. Satisfaction is the reward or reinforcing strategy that enhances the repeat purchase.</a:t>
            </a:r>
          </a:p>
          <a:p>
            <a:endParaRPr lang="en-US" dirty="0"/>
          </a:p>
        </p:txBody>
      </p:sp>
      <p:sp>
        <p:nvSpPr>
          <p:cNvPr id="4" name="Slide Number Placeholder 3"/>
          <p:cNvSpPr>
            <a:spLocks noGrp="1"/>
          </p:cNvSpPr>
          <p:nvPr>
            <p:ph type="sldNum" sz="quarter" idx="10"/>
          </p:nvPr>
        </p:nvSpPr>
        <p:spPr/>
        <p:txBody>
          <a:bodyPr/>
          <a:lstStyle/>
          <a:p>
            <a:fld id="{1C0A44C6-60B3-4128-95C4-E53B7EFEF31F}" type="slidenum">
              <a:rPr lang="en-US" smtClean="0"/>
              <a:t>4</a:t>
            </a:fld>
            <a:endParaRPr lang="en-US"/>
          </a:p>
        </p:txBody>
      </p:sp>
    </p:spTree>
    <p:extLst>
      <p:ext uri="{BB962C8B-B14F-4D97-AF65-F5344CB8AC3E}">
        <p14:creationId xmlns:p14="http://schemas.microsoft.com/office/powerpoint/2010/main" val="36048277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There are two ways a business can use reinforcement in marketing. </a:t>
            </a:r>
          </a:p>
          <a:p>
            <a:pPr marL="342900" marR="0" lvl="0" indent="-342900">
              <a:lnSpc>
                <a:spcPct val="107000"/>
              </a:lnSpc>
              <a:spcBef>
                <a:spcPts val="0"/>
              </a:spcBef>
              <a:spcAft>
                <a:spcPts val="0"/>
              </a:spcAft>
              <a:buFont typeface="+mj-lt"/>
              <a:buAutoNum type="arabicPeriod"/>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business can use an advertising strategy to emphasize the rewards or benefits a consumer is likely to receive from the service or product (East, Singh, Wright, &amp;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Vanhuele</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2016). For example, a company dealing with wall paints will use reinforcement with a renowned person showing how they handle the painting work. </a:t>
            </a:r>
          </a:p>
          <a:p>
            <a:pPr marL="342900" marR="0" lvl="0" indent="-342900">
              <a:lnSpc>
                <a:spcPct val="107000"/>
              </a:lnSpc>
              <a:spcBef>
                <a:spcPts val="0"/>
              </a:spcBef>
              <a:spcAft>
                <a:spcPts val="800"/>
              </a:spcAft>
              <a:buFont typeface="+mj-lt"/>
              <a:buAutoNum type="arabicPeriod"/>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Also, businesses can use advertising techniques to encourage customers to purchase their products to avoid unpleasant consequences. For example, the advertisement might involve two individuals conversing where one has the rewarding brand while the other faces the consequences for not going for the brand.    </a:t>
            </a:r>
          </a:p>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
        <p:nvSpPr>
          <p:cNvPr id="4" name="Slide Number Placeholder 3"/>
          <p:cNvSpPr>
            <a:spLocks noGrp="1"/>
          </p:cNvSpPr>
          <p:nvPr>
            <p:ph type="sldNum" sz="quarter" idx="10"/>
          </p:nvPr>
        </p:nvSpPr>
        <p:spPr/>
        <p:txBody>
          <a:bodyPr/>
          <a:lstStyle/>
          <a:p>
            <a:fld id="{1C0A44C6-60B3-4128-95C4-E53B7EFEF31F}" type="slidenum">
              <a:rPr lang="en-US" smtClean="0"/>
              <a:t>5</a:t>
            </a:fld>
            <a:endParaRPr lang="en-US"/>
          </a:p>
        </p:txBody>
      </p:sp>
    </p:spTree>
    <p:extLst>
      <p:ext uri="{BB962C8B-B14F-4D97-AF65-F5344CB8AC3E}">
        <p14:creationId xmlns:p14="http://schemas.microsoft.com/office/powerpoint/2010/main" val="4202052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Marketing depends entirely on how the learned behavior is reinforced. In case of no longer reinforcement, the risk of the learned response diminishing to the point of extinction is high. This is associated with the elimination of the stimulus and the reward.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two concepts involved in marketing are schedules of reinforcement and shaping. Schedules of reinforcement help maintain an active learning process that can either be continuous or intermittent (East, Singh, Wright, &amp;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Vanhuele</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2016).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Learning occurs more rapidly with continuous reinforcement, but in case of withdrawal of the reinforcement, the behavior stops.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When learning takes place slowly with the presence of intermittent reinforcements, it becomes long-lasting. From the schedule of reinforcement, there is shaping resulting from a successive reinforcement that leads to the desired behavior pattern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Foxall</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2015). </a:t>
            </a:r>
          </a:p>
          <a:p>
            <a:endParaRPr lang="en-US" dirty="0"/>
          </a:p>
        </p:txBody>
      </p:sp>
      <p:sp>
        <p:nvSpPr>
          <p:cNvPr id="4" name="Slide Number Placeholder 3"/>
          <p:cNvSpPr>
            <a:spLocks noGrp="1"/>
          </p:cNvSpPr>
          <p:nvPr>
            <p:ph type="sldNum" sz="quarter" idx="10"/>
          </p:nvPr>
        </p:nvSpPr>
        <p:spPr/>
        <p:txBody>
          <a:bodyPr/>
          <a:lstStyle/>
          <a:p>
            <a:fld id="{1C0A44C6-60B3-4128-95C4-E53B7EFEF31F}" type="slidenum">
              <a:rPr lang="en-US" smtClean="0"/>
              <a:t>6</a:t>
            </a:fld>
            <a:endParaRPr lang="en-US"/>
          </a:p>
        </p:txBody>
      </p:sp>
    </p:spTree>
    <p:extLst>
      <p:ext uri="{BB962C8B-B14F-4D97-AF65-F5344CB8AC3E}">
        <p14:creationId xmlns:p14="http://schemas.microsoft.com/office/powerpoint/2010/main" val="2923545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1. Customer satisfaction</a:t>
            </a:r>
          </a:p>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If a customer has a satisfactory experience with the product every time, it means that there is a positive reinforcement and is likely to purchase a similar product (Vella, 2015). The customer retention increases. Therefore, businesses should pay more attention to their relationships with their customers. A satisfied customer will always give a better response and influence others. </a:t>
            </a:r>
          </a:p>
          <a:p>
            <a:pPr marL="0" marR="0">
              <a:lnSpc>
                <a:spcPct val="107000"/>
              </a:lnSpc>
              <a:spcBef>
                <a:spcPts val="0"/>
              </a:spcBef>
              <a:spcAft>
                <a:spcPts val="800"/>
              </a:spcAft>
            </a:pPr>
            <a:endParaRPr lang="en-US"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2. Reinforcement schedules</a:t>
            </a:r>
          </a:p>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Marketing reinforcement schedules are a strategic choice. Different businesses will have a varying pattern of scheduling. The pattern of scheduling includes total reinforcement, systemic (fixed ratio) reinforcement, and variable (or random) ratio reinforcement schedule (Vella, 2015). </a:t>
            </a:r>
          </a:p>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In most instances, companies use random reinforcement as a bonus for their loyal customers. Also, they use fixed reinforcement as rewards or loyalty points.  </a:t>
            </a:r>
          </a:p>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
        <p:nvSpPr>
          <p:cNvPr id="4" name="Slide Number Placeholder 3"/>
          <p:cNvSpPr>
            <a:spLocks noGrp="1"/>
          </p:cNvSpPr>
          <p:nvPr>
            <p:ph type="sldNum" sz="quarter" idx="10"/>
          </p:nvPr>
        </p:nvSpPr>
        <p:spPr/>
        <p:txBody>
          <a:bodyPr/>
          <a:lstStyle/>
          <a:p>
            <a:fld id="{1C0A44C6-60B3-4128-95C4-E53B7EFEF31F}" type="slidenum">
              <a:rPr lang="en-US" smtClean="0"/>
              <a:t>7</a:t>
            </a:fld>
            <a:endParaRPr lang="en-US"/>
          </a:p>
        </p:txBody>
      </p:sp>
    </p:spTree>
    <p:extLst>
      <p:ext uri="{BB962C8B-B14F-4D97-AF65-F5344CB8AC3E}">
        <p14:creationId xmlns:p14="http://schemas.microsoft.com/office/powerpoint/2010/main" val="3953396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3. Shaping</a:t>
            </a:r>
          </a:p>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Commonly, shaping is applicable by having a reinforcement just before the occurrence of a behavior.  Here, customers can receive rewards even before they make a decision to purchase a product. It is a brilliant way to get customers’ attention.</a:t>
            </a:r>
          </a:p>
          <a:p>
            <a:pPr marL="0" marR="0">
              <a:lnSpc>
                <a:spcPct val="107000"/>
              </a:lnSpc>
              <a:spcBef>
                <a:spcPts val="0"/>
              </a:spcBef>
              <a:spcAft>
                <a:spcPts val="800"/>
              </a:spcAft>
            </a:pPr>
            <a:endParaRPr lang="en-US"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4. Massed versus distributed learning</a:t>
            </a:r>
          </a:p>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When a business wishes to advertise its products, many are the times it is faced with a dilemma as to whether to mass advertisement or organize a distributed learning process. The businesses that go for distributed learning have a chance to repeatedly provide their customers with room to learn and appreciate their products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Foxall</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2015).  </a:t>
            </a:r>
          </a:p>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
        <p:nvSpPr>
          <p:cNvPr id="4" name="Slide Number Placeholder 3"/>
          <p:cNvSpPr>
            <a:spLocks noGrp="1"/>
          </p:cNvSpPr>
          <p:nvPr>
            <p:ph type="sldNum" sz="quarter" idx="10"/>
          </p:nvPr>
        </p:nvSpPr>
        <p:spPr/>
        <p:txBody>
          <a:bodyPr/>
          <a:lstStyle/>
          <a:p>
            <a:fld id="{1C0A44C6-60B3-4128-95C4-E53B7EFEF31F}" type="slidenum">
              <a:rPr lang="en-US" smtClean="0"/>
              <a:t>8</a:t>
            </a:fld>
            <a:endParaRPr lang="en-US"/>
          </a:p>
        </p:txBody>
      </p:sp>
    </p:spTree>
    <p:extLst>
      <p:ext uri="{BB962C8B-B14F-4D97-AF65-F5344CB8AC3E}">
        <p14:creationId xmlns:p14="http://schemas.microsoft.com/office/powerpoint/2010/main" val="9594893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Classical Conditioning is an efficient tool in marketing and adverting.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use of enjoyable adverts acts as the unconditioned stimulus.</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enjoyment derived is the unconditioned response.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product mentioned in the advert is associated with the unconditioned stimulus, and it becomes the conditioned stimulus (Mittal, 2015).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When the products get the attention of intended customers, it creates a positive response in them hence encouraging many buyers to purchase them. </a:t>
            </a:r>
          </a:p>
          <a:p>
            <a:endParaRPr lang="en-US" dirty="0"/>
          </a:p>
        </p:txBody>
      </p:sp>
      <p:sp>
        <p:nvSpPr>
          <p:cNvPr id="4" name="Slide Number Placeholder 3"/>
          <p:cNvSpPr>
            <a:spLocks noGrp="1"/>
          </p:cNvSpPr>
          <p:nvPr>
            <p:ph type="sldNum" sz="quarter" idx="10"/>
          </p:nvPr>
        </p:nvSpPr>
        <p:spPr/>
        <p:txBody>
          <a:bodyPr/>
          <a:lstStyle/>
          <a:p>
            <a:fld id="{1C0A44C6-60B3-4128-95C4-E53B7EFEF31F}" type="slidenum">
              <a:rPr lang="en-US" smtClean="0"/>
              <a:t>9</a:t>
            </a:fld>
            <a:endParaRPr lang="en-US"/>
          </a:p>
        </p:txBody>
      </p:sp>
    </p:spTree>
    <p:extLst>
      <p:ext uri="{BB962C8B-B14F-4D97-AF65-F5344CB8AC3E}">
        <p14:creationId xmlns:p14="http://schemas.microsoft.com/office/powerpoint/2010/main" val="1217459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main goal of businesses choosing classical Conditioning is to ensure that customers can associate their brands with the specific response or feeling they intend. In this case, they gradually provide their products into the market, associating it with a feeling their customers will expect (Mittal, 2015). In the process, they create an environment that is likely to foster such a response. </a:t>
            </a:r>
          </a:p>
          <a:p>
            <a:pPr marL="171450" marR="0" indent="-171450">
              <a:lnSpc>
                <a:spcPct val="107000"/>
              </a:lnSpc>
              <a:spcBef>
                <a:spcPts val="0"/>
              </a:spcBef>
              <a:spcAft>
                <a:spcPts val="800"/>
              </a:spcAft>
              <a:buFont typeface="Arial" panose="020B0604020202020204" pitchFamily="34" charset="0"/>
              <a:buChar cha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For example, Coca-Cola is a successful company. It associates its soft drinks with physical activities like sports, the beach, and the sun. These are things that make people thirsty. Therefore, it positions itself in customers' minds that its beverages are the best thirst quenchers. </a:t>
            </a:r>
          </a:p>
          <a:p>
            <a:pPr marL="0" marR="0">
              <a:lnSpc>
                <a:spcPct val="107000"/>
              </a:lnSpc>
              <a:spcBef>
                <a:spcPts val="0"/>
              </a:spcBef>
              <a:spcAft>
                <a:spcPts val="80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
        <p:nvSpPr>
          <p:cNvPr id="4" name="Slide Number Placeholder 3"/>
          <p:cNvSpPr>
            <a:spLocks noGrp="1"/>
          </p:cNvSpPr>
          <p:nvPr>
            <p:ph type="sldNum" sz="quarter" idx="10"/>
          </p:nvPr>
        </p:nvSpPr>
        <p:spPr/>
        <p:txBody>
          <a:bodyPr/>
          <a:lstStyle/>
          <a:p>
            <a:fld id="{1C0A44C6-60B3-4128-95C4-E53B7EFEF31F}" type="slidenum">
              <a:rPr lang="en-US" smtClean="0"/>
              <a:t>10</a:t>
            </a:fld>
            <a:endParaRPr lang="en-US"/>
          </a:p>
        </p:txBody>
      </p:sp>
    </p:spTree>
    <p:extLst>
      <p:ext uri="{BB962C8B-B14F-4D97-AF65-F5344CB8AC3E}">
        <p14:creationId xmlns:p14="http://schemas.microsoft.com/office/powerpoint/2010/main" val="2576572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5/9/2021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5/9/2021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6" y="310896"/>
            <a:ext cx="10050949" cy="1865376"/>
          </a:xfrm>
        </p:spPr>
        <p:txBody>
          <a:bodyPr/>
          <a:lstStyle/>
          <a:p>
            <a:pPr marL="0" marR="0" algn="ctr">
              <a:lnSpc>
                <a:spcPct val="107000"/>
              </a:lnSpc>
              <a:spcBef>
                <a:spcPts val="0"/>
              </a:spcBef>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Operant Conditioning and Classical Conditioning in </a:t>
            </a:r>
            <a:r>
              <a:rPr lang="en-US" dirty="0" smtClean="0">
                <a:latin typeface="Calibri" panose="020F0502020204030204" pitchFamily="34" charset="0"/>
                <a:ea typeface="Calibri" panose="020F0502020204030204" pitchFamily="34" charset="0"/>
                <a:cs typeface="Times New Roman" panose="02020603050405020304" pitchFamily="18" charset="0"/>
              </a:rPr>
              <a:t>marketing</a:t>
            </a:r>
            <a:endParaRPr lang="en-US" dirty="0"/>
          </a:p>
        </p:txBody>
      </p:sp>
      <p:sp>
        <p:nvSpPr>
          <p:cNvPr id="3" name="Subtitle 2"/>
          <p:cNvSpPr>
            <a:spLocks noGrp="1"/>
          </p:cNvSpPr>
          <p:nvPr>
            <p:ph type="subTitle" idx="1"/>
          </p:nvPr>
        </p:nvSpPr>
        <p:spPr>
          <a:xfrm>
            <a:off x="1507066" y="2414017"/>
            <a:ext cx="9630325" cy="2733716"/>
          </a:xfrm>
        </p:spPr>
        <p:txBody>
          <a:bodyPr>
            <a:normAutofit fontScale="25000" lnSpcReduction="20000"/>
          </a:bodyPr>
          <a:lstStyle/>
          <a:p>
            <a:pPr algn="ctr">
              <a:lnSpc>
                <a:spcPct val="200000"/>
              </a:lnSpc>
              <a:spcBef>
                <a:spcPts val="0"/>
              </a:spcBef>
              <a:spcAft>
                <a:spcPts val="800"/>
              </a:spcAft>
            </a:pPr>
            <a:r>
              <a:rPr lang="en-US" sz="9600" b="1" dirty="0">
                <a:latin typeface="+mj-lt"/>
                <a:ea typeface="Calibri" panose="020F0502020204030204" pitchFamily="34" charset="0"/>
                <a:cs typeface="Times New Roman" panose="02020603050405020304" pitchFamily="18" charset="0"/>
              </a:rPr>
              <a:t>Name</a:t>
            </a:r>
            <a:endParaRPr lang="en-US" sz="9600" dirty="0">
              <a:latin typeface="+mj-lt"/>
              <a:ea typeface="Calibri" panose="020F0502020204030204" pitchFamily="34" charset="0"/>
              <a:cs typeface="Times New Roman" panose="02020603050405020304" pitchFamily="18" charset="0"/>
            </a:endParaRPr>
          </a:p>
          <a:p>
            <a:pPr algn="ctr">
              <a:lnSpc>
                <a:spcPct val="200000"/>
              </a:lnSpc>
              <a:spcBef>
                <a:spcPts val="0"/>
              </a:spcBef>
              <a:spcAft>
                <a:spcPts val="800"/>
              </a:spcAft>
            </a:pPr>
            <a:r>
              <a:rPr lang="en-US" sz="9600" b="1" dirty="0">
                <a:latin typeface="+mj-lt"/>
                <a:ea typeface="Calibri" panose="020F0502020204030204" pitchFamily="34" charset="0"/>
                <a:cs typeface="Times New Roman" panose="02020603050405020304" pitchFamily="18" charset="0"/>
              </a:rPr>
              <a:t>Institution affiliation</a:t>
            </a:r>
            <a:endParaRPr lang="en-US" sz="9600" dirty="0">
              <a:latin typeface="+mj-lt"/>
              <a:ea typeface="Calibri" panose="020F0502020204030204" pitchFamily="34" charset="0"/>
              <a:cs typeface="Times New Roman" panose="02020603050405020304" pitchFamily="18" charset="0"/>
            </a:endParaRPr>
          </a:p>
          <a:p>
            <a:pPr algn="ctr">
              <a:lnSpc>
                <a:spcPct val="200000"/>
              </a:lnSpc>
              <a:spcBef>
                <a:spcPts val="0"/>
              </a:spcBef>
              <a:spcAft>
                <a:spcPts val="800"/>
              </a:spcAft>
            </a:pPr>
            <a:r>
              <a:rPr lang="en-US" sz="9600" b="1" dirty="0">
                <a:latin typeface="+mj-lt"/>
                <a:ea typeface="Calibri" panose="020F0502020204030204" pitchFamily="34" charset="0"/>
                <a:cs typeface="Times New Roman" panose="02020603050405020304" pitchFamily="18" charset="0"/>
              </a:rPr>
              <a:t>Course name</a:t>
            </a:r>
            <a:endParaRPr lang="en-US" sz="9600" dirty="0">
              <a:latin typeface="+mj-lt"/>
              <a:ea typeface="Calibri" panose="020F0502020204030204" pitchFamily="34" charset="0"/>
              <a:cs typeface="Times New Roman" panose="02020603050405020304" pitchFamily="18" charset="0"/>
            </a:endParaRPr>
          </a:p>
          <a:p>
            <a:pPr algn="ctr">
              <a:lnSpc>
                <a:spcPct val="200000"/>
              </a:lnSpc>
              <a:spcBef>
                <a:spcPts val="0"/>
              </a:spcBef>
              <a:spcAft>
                <a:spcPts val="800"/>
              </a:spcAft>
            </a:pPr>
            <a:r>
              <a:rPr lang="en-US" sz="9600" b="1" dirty="0">
                <a:latin typeface="+mj-lt"/>
                <a:ea typeface="Calibri" panose="020F0502020204030204" pitchFamily="34" charset="0"/>
                <a:cs typeface="Times New Roman" panose="02020603050405020304" pitchFamily="18" charset="0"/>
              </a:rPr>
              <a:t>Instructor</a:t>
            </a:r>
            <a:endParaRPr lang="en-US" sz="9600" dirty="0">
              <a:latin typeface="+mj-lt"/>
              <a:ea typeface="Calibri" panose="020F0502020204030204" pitchFamily="34" charset="0"/>
              <a:cs typeface="Times New Roman" panose="02020603050405020304" pitchFamily="18" charset="0"/>
            </a:endParaRPr>
          </a:p>
          <a:p>
            <a:pPr algn="ctr">
              <a:lnSpc>
                <a:spcPct val="200000"/>
              </a:lnSpc>
              <a:spcBef>
                <a:spcPts val="0"/>
              </a:spcBef>
              <a:spcAft>
                <a:spcPts val="800"/>
              </a:spcAft>
            </a:pPr>
            <a:r>
              <a:rPr lang="en-US" sz="9600" b="1" dirty="0">
                <a:latin typeface="+mj-lt"/>
                <a:ea typeface="Calibri" panose="020F0502020204030204" pitchFamily="34" charset="0"/>
                <a:cs typeface="Times New Roman" panose="02020603050405020304" pitchFamily="18" charset="0"/>
              </a:rPr>
              <a:t>Date</a:t>
            </a:r>
            <a:endParaRPr lang="en-US" sz="9600" dirty="0">
              <a:latin typeface="+mj-lt"/>
              <a:ea typeface="Calibri" panose="020F0502020204030204" pitchFamily="34" charset="0"/>
              <a:cs typeface="Times New Roman" panose="02020603050405020304" pitchFamily="18" charset="0"/>
            </a:endParaRPr>
          </a:p>
          <a:p>
            <a:pPr algn="ctr">
              <a:lnSpc>
                <a:spcPct val="200000"/>
              </a:lnSpc>
              <a:spcBef>
                <a:spcPts val="0"/>
              </a:spcBef>
              <a:spcAft>
                <a:spcPts val="800"/>
              </a:spcAft>
            </a:pPr>
            <a:r>
              <a:rPr lang="en-US" b="1" dirty="0">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944596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of classical conditioning in marketing</a:t>
            </a:r>
            <a:endParaRPr lang="en-US" dirty="0"/>
          </a:p>
        </p:txBody>
      </p:sp>
      <p:sp>
        <p:nvSpPr>
          <p:cNvPr id="3" name="Content Placeholder 2"/>
          <p:cNvSpPr>
            <a:spLocks noGrp="1"/>
          </p:cNvSpPr>
          <p:nvPr>
            <p:ph idx="1"/>
          </p:nvPr>
        </p:nvSpPr>
        <p:spPr/>
        <p:txBody>
          <a:bodyPr>
            <a:normAutofit/>
          </a:bodyPr>
          <a:lstStyle/>
          <a:p>
            <a:r>
              <a:rPr lang="en-US" sz="2800" dirty="0">
                <a:solidFill>
                  <a:prstClr val="black"/>
                </a:solidFill>
                <a:latin typeface="+mj-lt"/>
                <a:ea typeface="Calibri" panose="020F0502020204030204" pitchFamily="34" charset="0"/>
                <a:cs typeface="Times New Roman" panose="02020603050405020304" pitchFamily="18" charset="0"/>
              </a:rPr>
              <a:t>The main goal of businesses choosing classical Conditioning is to ensure that customers can associate their brands with the specific response or feeling they </a:t>
            </a:r>
            <a:r>
              <a:rPr lang="en-US" sz="2800" dirty="0" smtClean="0">
                <a:solidFill>
                  <a:prstClr val="black"/>
                </a:solidFill>
                <a:latin typeface="+mj-lt"/>
                <a:ea typeface="Calibri" panose="020F0502020204030204" pitchFamily="34" charset="0"/>
                <a:cs typeface="Times New Roman" panose="02020603050405020304" pitchFamily="18" charset="0"/>
              </a:rPr>
              <a:t>intend.</a:t>
            </a:r>
          </a:p>
          <a:p>
            <a:r>
              <a:rPr lang="en-US" sz="2800" dirty="0" smtClean="0">
                <a:solidFill>
                  <a:prstClr val="black"/>
                </a:solidFill>
                <a:latin typeface="+mj-lt"/>
                <a:ea typeface="Calibri" panose="020F0502020204030204" pitchFamily="34" charset="0"/>
                <a:cs typeface="Times New Roman" panose="02020603050405020304" pitchFamily="18" charset="0"/>
              </a:rPr>
              <a:t>A product is associated </a:t>
            </a:r>
            <a:r>
              <a:rPr lang="en-US" sz="2800" dirty="0">
                <a:solidFill>
                  <a:prstClr val="black"/>
                </a:solidFill>
                <a:latin typeface="+mj-lt"/>
                <a:ea typeface="Calibri" panose="020F0502020204030204" pitchFamily="34" charset="0"/>
                <a:cs typeface="Times New Roman" panose="02020603050405020304" pitchFamily="18" charset="0"/>
              </a:rPr>
              <a:t>with a feeling their customers </a:t>
            </a:r>
            <a:r>
              <a:rPr lang="en-US" sz="2800" dirty="0" smtClean="0">
                <a:solidFill>
                  <a:prstClr val="black"/>
                </a:solidFill>
                <a:latin typeface="+mj-lt"/>
                <a:ea typeface="Calibri" panose="020F0502020204030204" pitchFamily="34" charset="0"/>
                <a:cs typeface="Times New Roman" panose="02020603050405020304" pitchFamily="18" charset="0"/>
              </a:rPr>
              <a:t>would </a:t>
            </a:r>
            <a:r>
              <a:rPr lang="en-US" sz="2800" dirty="0">
                <a:solidFill>
                  <a:prstClr val="black"/>
                </a:solidFill>
                <a:latin typeface="+mj-lt"/>
                <a:ea typeface="Calibri" panose="020F0502020204030204" pitchFamily="34" charset="0"/>
                <a:cs typeface="Times New Roman" panose="02020603050405020304" pitchFamily="18" charset="0"/>
              </a:rPr>
              <a:t>expect </a:t>
            </a:r>
            <a:r>
              <a:rPr lang="en-US" sz="2800" dirty="0" smtClean="0">
                <a:solidFill>
                  <a:prstClr val="black"/>
                </a:solidFill>
                <a:latin typeface="+mj-lt"/>
                <a:ea typeface="Calibri" panose="020F0502020204030204" pitchFamily="34" charset="0"/>
                <a:cs typeface="Times New Roman" panose="02020603050405020304" pitchFamily="18" charset="0"/>
              </a:rPr>
              <a:t>and is likely ensure that they will continue using the same products.</a:t>
            </a:r>
            <a:endParaRPr lang="en-US" sz="2800" dirty="0">
              <a:latin typeface="+mj-lt"/>
            </a:endParaRPr>
          </a:p>
        </p:txBody>
      </p:sp>
    </p:spTree>
    <p:extLst>
      <p:ext uri="{BB962C8B-B14F-4D97-AF65-F5344CB8AC3E}">
        <p14:creationId xmlns:p14="http://schemas.microsoft.com/office/powerpoint/2010/main" val="2140072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idx="1"/>
          </p:nvPr>
        </p:nvSpPr>
        <p:spPr/>
        <p:txBody>
          <a:bodyPr>
            <a:normAutofit/>
          </a:bodyPr>
          <a:lstStyle/>
          <a:p>
            <a:r>
              <a:rPr lang="en-US" sz="2800" dirty="0">
                <a:solidFill>
                  <a:prstClr val="black"/>
                </a:solidFill>
                <a:latin typeface="+mj-lt"/>
                <a:ea typeface="Calibri" panose="020F0502020204030204" pitchFamily="34" charset="0"/>
                <a:cs typeface="Times New Roman" panose="02020603050405020304" pitchFamily="18" charset="0"/>
              </a:rPr>
              <a:t>Conditioning is an essential marketing </a:t>
            </a:r>
            <a:r>
              <a:rPr lang="en-US" sz="2800" dirty="0" smtClean="0">
                <a:solidFill>
                  <a:prstClr val="black"/>
                </a:solidFill>
                <a:latin typeface="+mj-lt"/>
                <a:ea typeface="Calibri" panose="020F0502020204030204" pitchFamily="34" charset="0"/>
                <a:cs typeface="Times New Roman" panose="02020603050405020304" pitchFamily="18" charset="0"/>
              </a:rPr>
              <a:t>tool in helping businesses retain the integrity of their brand and clients’ trust. </a:t>
            </a:r>
          </a:p>
          <a:p>
            <a:r>
              <a:rPr lang="en-US" sz="2800" dirty="0" smtClean="0">
                <a:solidFill>
                  <a:prstClr val="black"/>
                </a:solidFill>
                <a:latin typeface="+mj-lt"/>
                <a:ea typeface="Calibri" panose="020F0502020204030204" pitchFamily="34" charset="0"/>
                <a:cs typeface="Times New Roman" panose="02020603050405020304" pitchFamily="18" charset="0"/>
              </a:rPr>
              <a:t>Businesses need to psychology as it is </a:t>
            </a:r>
            <a:r>
              <a:rPr lang="en-US" sz="2800" dirty="0">
                <a:solidFill>
                  <a:prstClr val="black"/>
                </a:solidFill>
                <a:latin typeface="+mj-lt"/>
                <a:ea typeface="Calibri" panose="020F0502020204030204" pitchFamily="34" charset="0"/>
                <a:cs typeface="Times New Roman" panose="02020603050405020304" pitchFamily="18" charset="0"/>
              </a:rPr>
              <a:t>a significant way to connect </a:t>
            </a:r>
            <a:r>
              <a:rPr lang="en-US" sz="2800" dirty="0" smtClean="0">
                <a:solidFill>
                  <a:prstClr val="black"/>
                </a:solidFill>
                <a:latin typeface="+mj-lt"/>
                <a:ea typeface="Calibri" panose="020F0502020204030204" pitchFamily="34" charset="0"/>
                <a:cs typeface="Times New Roman" panose="02020603050405020304" pitchFamily="18" charset="0"/>
              </a:rPr>
              <a:t>their </a:t>
            </a:r>
            <a:r>
              <a:rPr lang="en-US" sz="2800" dirty="0">
                <a:solidFill>
                  <a:prstClr val="black"/>
                </a:solidFill>
                <a:latin typeface="+mj-lt"/>
                <a:ea typeface="Calibri" panose="020F0502020204030204" pitchFamily="34" charset="0"/>
                <a:cs typeface="Times New Roman" panose="02020603050405020304" pitchFamily="18" charset="0"/>
              </a:rPr>
              <a:t>brand with </a:t>
            </a:r>
            <a:r>
              <a:rPr lang="en-US" sz="2800" dirty="0" smtClean="0">
                <a:solidFill>
                  <a:prstClr val="black"/>
                </a:solidFill>
                <a:latin typeface="+mj-lt"/>
                <a:ea typeface="Calibri" panose="020F0502020204030204" pitchFamily="34" charset="0"/>
                <a:cs typeface="Times New Roman" panose="02020603050405020304" pitchFamily="18" charset="0"/>
              </a:rPr>
              <a:t>prospective customers.</a:t>
            </a:r>
            <a:endParaRPr lang="en-US" sz="2800" dirty="0">
              <a:latin typeface="+mj-lt"/>
            </a:endParaRPr>
          </a:p>
        </p:txBody>
      </p:sp>
    </p:spTree>
    <p:extLst>
      <p:ext uri="{BB962C8B-B14F-4D97-AF65-F5344CB8AC3E}">
        <p14:creationId xmlns:p14="http://schemas.microsoft.com/office/powerpoint/2010/main" val="1934556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a:xfrm>
            <a:off x="677334" y="2160589"/>
            <a:ext cx="10423482" cy="3880773"/>
          </a:xfrm>
        </p:spPr>
        <p:txBody>
          <a:bodyPr>
            <a:normAutofit lnSpcReduction="10000"/>
          </a:bodyPr>
          <a:lstStyle/>
          <a:p>
            <a:pPr marL="457200" marR="0" indent="-457200">
              <a:lnSpc>
                <a:spcPct val="107000"/>
              </a:lnSpc>
              <a:spcBef>
                <a:spcPts val="0"/>
              </a:spcBef>
              <a:spcAft>
                <a:spcPts val="800"/>
              </a:spcAft>
            </a:pPr>
            <a:r>
              <a:rPr lang="en-US" sz="2000" dirty="0" smtClean="0">
                <a:latin typeface="+mj-lt"/>
                <a:ea typeface="Calibri" panose="020F0502020204030204" pitchFamily="34" charset="0"/>
                <a:cs typeface="Times New Roman" panose="02020603050405020304" pitchFamily="18" charset="0"/>
              </a:rPr>
              <a:t>East</a:t>
            </a:r>
            <a:r>
              <a:rPr lang="en-US" sz="2000" dirty="0">
                <a:latin typeface="+mj-lt"/>
                <a:ea typeface="Calibri" panose="020F0502020204030204" pitchFamily="34" charset="0"/>
                <a:cs typeface="Times New Roman" panose="02020603050405020304" pitchFamily="18" charset="0"/>
              </a:rPr>
              <a:t>, R., Singh, J., Wright, M., &amp; </a:t>
            </a:r>
            <a:r>
              <a:rPr lang="en-US" sz="2000" dirty="0" err="1">
                <a:latin typeface="+mj-lt"/>
                <a:ea typeface="Calibri" panose="020F0502020204030204" pitchFamily="34" charset="0"/>
                <a:cs typeface="Times New Roman" panose="02020603050405020304" pitchFamily="18" charset="0"/>
              </a:rPr>
              <a:t>Vanhuele</a:t>
            </a:r>
            <a:r>
              <a:rPr lang="en-US" sz="2000" dirty="0">
                <a:latin typeface="+mj-lt"/>
                <a:ea typeface="Calibri" panose="020F0502020204030204" pitchFamily="34" charset="0"/>
                <a:cs typeface="Times New Roman" panose="02020603050405020304" pitchFamily="18" charset="0"/>
              </a:rPr>
              <a:t>, M. (2016). </a:t>
            </a:r>
            <a:r>
              <a:rPr lang="en-US" sz="2000" i="1" dirty="0">
                <a:latin typeface="+mj-lt"/>
                <a:ea typeface="Calibri" panose="020F0502020204030204" pitchFamily="34" charset="0"/>
                <a:cs typeface="Times New Roman" panose="02020603050405020304" pitchFamily="18" charset="0"/>
              </a:rPr>
              <a:t>Consumer </a:t>
            </a:r>
            <a:r>
              <a:rPr lang="en-US" sz="2000" i="1" dirty="0" err="1">
                <a:latin typeface="+mj-lt"/>
                <a:ea typeface="Calibri" panose="020F0502020204030204" pitchFamily="34" charset="0"/>
                <a:cs typeface="Times New Roman" panose="02020603050405020304" pitchFamily="18" charset="0"/>
              </a:rPr>
              <a:t>behaviour</a:t>
            </a:r>
            <a:r>
              <a:rPr lang="en-US" sz="2000" i="1" dirty="0">
                <a:latin typeface="+mj-lt"/>
                <a:ea typeface="Calibri" panose="020F0502020204030204" pitchFamily="34" charset="0"/>
                <a:cs typeface="Times New Roman" panose="02020603050405020304" pitchFamily="18" charset="0"/>
              </a:rPr>
              <a:t>: Applications in marketing</a:t>
            </a:r>
            <a:r>
              <a:rPr lang="en-US" sz="2000" dirty="0">
                <a:latin typeface="+mj-lt"/>
                <a:ea typeface="Calibri" panose="020F0502020204030204" pitchFamily="34" charset="0"/>
                <a:cs typeface="Times New Roman" panose="02020603050405020304" pitchFamily="18" charset="0"/>
              </a:rPr>
              <a:t>. Sage.</a:t>
            </a:r>
          </a:p>
          <a:p>
            <a:pPr marL="457200" marR="0" indent="-457200">
              <a:lnSpc>
                <a:spcPct val="107000"/>
              </a:lnSpc>
              <a:spcBef>
                <a:spcPts val="0"/>
              </a:spcBef>
              <a:spcAft>
                <a:spcPts val="800"/>
              </a:spcAft>
            </a:pPr>
            <a:r>
              <a:rPr lang="en-US" sz="2000" dirty="0" err="1">
                <a:latin typeface="+mj-lt"/>
                <a:ea typeface="Calibri" panose="020F0502020204030204" pitchFamily="34" charset="0"/>
                <a:cs typeface="Times New Roman" panose="02020603050405020304" pitchFamily="18" charset="0"/>
              </a:rPr>
              <a:t>Foxall</a:t>
            </a:r>
            <a:r>
              <a:rPr lang="en-US" sz="2000" dirty="0">
                <a:latin typeface="+mj-lt"/>
                <a:ea typeface="Calibri" panose="020F0502020204030204" pitchFamily="34" charset="0"/>
                <a:cs typeface="Times New Roman" panose="02020603050405020304" pitchFamily="18" charset="0"/>
              </a:rPr>
              <a:t>, G. R. (2015). Consumer behavior analysis and the marketing firm: bilateral contingency in the context of environmental concern. </a:t>
            </a:r>
            <a:r>
              <a:rPr lang="en-US" sz="2000" i="1" dirty="0">
                <a:latin typeface="+mj-lt"/>
                <a:ea typeface="Calibri" panose="020F0502020204030204" pitchFamily="34" charset="0"/>
                <a:cs typeface="Times New Roman" panose="02020603050405020304" pitchFamily="18" charset="0"/>
              </a:rPr>
              <a:t>Journal of Organizational Behavior Management</a:t>
            </a:r>
            <a:r>
              <a:rPr lang="en-US" sz="2000" dirty="0">
                <a:latin typeface="+mj-lt"/>
                <a:ea typeface="Calibri" panose="020F0502020204030204" pitchFamily="34" charset="0"/>
                <a:cs typeface="Times New Roman" panose="02020603050405020304" pitchFamily="18" charset="0"/>
              </a:rPr>
              <a:t>, </a:t>
            </a:r>
            <a:r>
              <a:rPr lang="en-US" sz="2000" i="1" dirty="0">
                <a:latin typeface="+mj-lt"/>
                <a:ea typeface="Calibri" panose="020F0502020204030204" pitchFamily="34" charset="0"/>
                <a:cs typeface="Times New Roman" panose="02020603050405020304" pitchFamily="18" charset="0"/>
              </a:rPr>
              <a:t>35</a:t>
            </a:r>
            <a:r>
              <a:rPr lang="en-US" sz="2000" dirty="0">
                <a:latin typeface="+mj-lt"/>
                <a:ea typeface="Calibri" panose="020F0502020204030204" pitchFamily="34" charset="0"/>
                <a:cs typeface="Times New Roman" panose="02020603050405020304" pitchFamily="18" charset="0"/>
              </a:rPr>
              <a:t>(1-2), 44-69.</a:t>
            </a:r>
          </a:p>
          <a:p>
            <a:pPr marL="457200" marR="0" indent="-457200">
              <a:lnSpc>
                <a:spcPct val="107000"/>
              </a:lnSpc>
              <a:spcBef>
                <a:spcPts val="0"/>
              </a:spcBef>
              <a:spcAft>
                <a:spcPts val="800"/>
              </a:spcAft>
            </a:pPr>
            <a:r>
              <a:rPr lang="en-US" sz="2000" dirty="0">
                <a:latin typeface="+mj-lt"/>
                <a:ea typeface="Calibri" panose="020F0502020204030204" pitchFamily="34" charset="0"/>
                <a:cs typeface="Times New Roman" panose="02020603050405020304" pitchFamily="18" charset="0"/>
              </a:rPr>
              <a:t>Mittal, B. (2015). Effects of Viewing a Product in Good/Bad Music Contexts: An Extension of the Classical Conditioning Research in Marketing. In </a:t>
            </a:r>
            <a:r>
              <a:rPr lang="en-US" sz="2000" i="1" dirty="0">
                <a:latin typeface="+mj-lt"/>
                <a:ea typeface="Calibri" panose="020F0502020204030204" pitchFamily="34" charset="0"/>
                <a:cs typeface="Times New Roman" panose="02020603050405020304" pitchFamily="18" charset="0"/>
              </a:rPr>
              <a:t>Proceedings of the 1988 Academy of Marketing Science (AMS) Annual Conference</a:t>
            </a:r>
            <a:r>
              <a:rPr lang="en-US" sz="2000" dirty="0">
                <a:latin typeface="+mj-lt"/>
                <a:ea typeface="Calibri" panose="020F0502020204030204" pitchFamily="34" charset="0"/>
                <a:cs typeface="Times New Roman" panose="02020603050405020304" pitchFamily="18" charset="0"/>
              </a:rPr>
              <a:t> (pp. 77-81). Springer, Cham.</a:t>
            </a:r>
          </a:p>
          <a:p>
            <a:pPr marL="457200" marR="0" indent="-457200">
              <a:lnSpc>
                <a:spcPct val="107000"/>
              </a:lnSpc>
              <a:spcBef>
                <a:spcPts val="0"/>
              </a:spcBef>
              <a:spcAft>
                <a:spcPts val="800"/>
              </a:spcAft>
            </a:pPr>
            <a:r>
              <a:rPr lang="en-US" sz="2000" dirty="0">
                <a:latin typeface="+mj-lt"/>
                <a:ea typeface="Calibri" panose="020F0502020204030204" pitchFamily="34" charset="0"/>
                <a:cs typeface="Times New Roman" panose="02020603050405020304" pitchFamily="18" charset="0"/>
              </a:rPr>
              <a:t>Vella, K. J. (2015). </a:t>
            </a:r>
            <a:r>
              <a:rPr lang="en-US" sz="2000" i="1" dirty="0">
                <a:latin typeface="+mj-lt"/>
                <a:ea typeface="Calibri" panose="020F0502020204030204" pitchFamily="34" charset="0"/>
                <a:cs typeface="Times New Roman" panose="02020603050405020304" pitchFamily="18" charset="0"/>
              </a:rPr>
              <a:t>Selection by consequences and the marketing firm</a:t>
            </a:r>
            <a:r>
              <a:rPr lang="en-US" sz="2000" dirty="0">
                <a:latin typeface="+mj-lt"/>
                <a:ea typeface="Calibri" panose="020F0502020204030204" pitchFamily="34" charset="0"/>
                <a:cs typeface="Times New Roman" panose="02020603050405020304" pitchFamily="18" charset="0"/>
              </a:rPr>
              <a:t> (Doctoral dissertation, Cardiff University).</a:t>
            </a:r>
          </a:p>
          <a:p>
            <a:endParaRPr lang="en-US" dirty="0"/>
          </a:p>
        </p:txBody>
      </p:sp>
    </p:spTree>
    <p:extLst>
      <p:ext uri="{BB962C8B-B14F-4D97-AF65-F5344CB8AC3E}">
        <p14:creationId xmlns:p14="http://schemas.microsoft.com/office/powerpoint/2010/main" val="927666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a:t>
            </a:r>
            <a:r>
              <a:rPr lang="en-US" dirty="0" smtClean="0"/>
              <a:t>ntroduction</a:t>
            </a:r>
            <a:endParaRPr lang="en-US" dirty="0"/>
          </a:p>
        </p:txBody>
      </p:sp>
      <p:sp>
        <p:nvSpPr>
          <p:cNvPr id="3" name="Content Placeholder 2"/>
          <p:cNvSpPr>
            <a:spLocks noGrp="1"/>
          </p:cNvSpPr>
          <p:nvPr>
            <p:ph idx="1"/>
          </p:nvPr>
        </p:nvSpPr>
        <p:spPr>
          <a:xfrm>
            <a:off x="677334" y="2160589"/>
            <a:ext cx="10770954" cy="3880773"/>
          </a:xfrm>
        </p:spPr>
        <p:txBody>
          <a:bodyPr>
            <a:normAutofit/>
          </a:bodyPr>
          <a:lstStyle/>
          <a:p>
            <a:pPr lvl="0" defTabSz="914400">
              <a:lnSpc>
                <a:spcPct val="107000"/>
              </a:lnSpc>
              <a:spcBef>
                <a:spcPts val="0"/>
              </a:spcBef>
              <a:spcAft>
                <a:spcPts val="800"/>
              </a:spcAft>
              <a:buClrTx/>
              <a:buSzTx/>
              <a:buFont typeface="Wingdings" panose="05000000000000000000" pitchFamily="2" charset="2"/>
              <a:buChar char="Ø"/>
            </a:pPr>
            <a:r>
              <a:rPr lang="en-US" sz="2800" dirty="0">
                <a:solidFill>
                  <a:prstClr val="black"/>
                </a:solidFill>
                <a:latin typeface="+mj-lt"/>
                <a:ea typeface="Calibri" panose="020F0502020204030204" pitchFamily="34" charset="0"/>
                <a:cs typeface="Times New Roman" panose="02020603050405020304" pitchFamily="18" charset="0"/>
              </a:rPr>
              <a:t>Businesses are determined by multiple decisions consumers make daily.</a:t>
            </a:r>
          </a:p>
          <a:p>
            <a:r>
              <a:rPr lang="en-US" sz="2800" dirty="0">
                <a:solidFill>
                  <a:prstClr val="black"/>
                </a:solidFill>
                <a:latin typeface="+mj-lt"/>
                <a:ea typeface="Calibri" panose="020F0502020204030204" pitchFamily="34" charset="0"/>
                <a:cs typeface="Times New Roman" panose="02020603050405020304" pitchFamily="18" charset="0"/>
              </a:rPr>
              <a:t>Among the most powerful and subtle influencers is that they have been conditioned over a certain period to respond to, get attracted to, desire certain products, brands, and services over others in the market</a:t>
            </a:r>
            <a:endParaRPr lang="en-US" sz="2800" dirty="0">
              <a:latin typeface="+mj-lt"/>
            </a:endParaRPr>
          </a:p>
        </p:txBody>
      </p:sp>
    </p:spTree>
    <p:extLst>
      <p:ext uri="{BB962C8B-B14F-4D97-AF65-F5344CB8AC3E}">
        <p14:creationId xmlns:p14="http://schemas.microsoft.com/office/powerpoint/2010/main" val="2171041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concepts</a:t>
            </a:r>
            <a:endParaRPr lang="en-US" dirty="0"/>
          </a:p>
        </p:txBody>
      </p:sp>
      <p:sp>
        <p:nvSpPr>
          <p:cNvPr id="3" name="Content Placeholder 2"/>
          <p:cNvSpPr>
            <a:spLocks noGrp="1"/>
          </p:cNvSpPr>
          <p:nvPr>
            <p:ph idx="1"/>
          </p:nvPr>
        </p:nvSpPr>
        <p:spPr>
          <a:xfrm>
            <a:off x="677334" y="2160589"/>
            <a:ext cx="11026986" cy="3880773"/>
          </a:xfrm>
        </p:spPr>
        <p:txBody>
          <a:bodyPr>
            <a:normAutofit/>
          </a:bodyPr>
          <a:lstStyle/>
          <a:p>
            <a:r>
              <a:rPr lang="en-US" sz="2800" dirty="0">
                <a:solidFill>
                  <a:prstClr val="black"/>
                </a:solidFill>
                <a:latin typeface="+mj-lt"/>
                <a:ea typeface="Calibri" panose="020F0502020204030204" pitchFamily="34" charset="0"/>
                <a:cs typeface="Times New Roman" panose="02020603050405020304" pitchFamily="18" charset="0"/>
              </a:rPr>
              <a:t>Conditioning- this is a type of behavioral </a:t>
            </a:r>
            <a:r>
              <a:rPr lang="en-US" sz="2800" dirty="0" smtClean="0">
                <a:solidFill>
                  <a:prstClr val="black"/>
                </a:solidFill>
                <a:latin typeface="+mj-lt"/>
                <a:ea typeface="Calibri" panose="020F0502020204030204" pitchFamily="34" charset="0"/>
                <a:cs typeface="Times New Roman" panose="02020603050405020304" pitchFamily="18" charset="0"/>
              </a:rPr>
              <a:t>learning</a:t>
            </a:r>
          </a:p>
          <a:p>
            <a:r>
              <a:rPr lang="en-US" sz="2800" dirty="0" smtClean="0">
                <a:solidFill>
                  <a:prstClr val="black"/>
                </a:solidFill>
                <a:latin typeface="+mj-lt"/>
                <a:ea typeface="Calibri" panose="020F0502020204030204" pitchFamily="34" charset="0"/>
                <a:cs typeface="Times New Roman" panose="02020603050405020304" pitchFamily="18" charset="0"/>
              </a:rPr>
              <a:t>Operant </a:t>
            </a:r>
            <a:r>
              <a:rPr lang="en-US" sz="2800" dirty="0">
                <a:solidFill>
                  <a:prstClr val="black"/>
                </a:solidFill>
                <a:latin typeface="+mj-lt"/>
                <a:ea typeface="Calibri" panose="020F0502020204030204" pitchFamily="34" charset="0"/>
                <a:cs typeface="Times New Roman" panose="02020603050405020304" pitchFamily="18" charset="0"/>
              </a:rPr>
              <a:t>Conditioning- B.F. Skinner states that behavior changes due to an experience that develops after a response</a:t>
            </a:r>
            <a:r>
              <a:rPr lang="en-US" sz="2800" dirty="0" smtClean="0">
                <a:solidFill>
                  <a:prstClr val="black"/>
                </a:solidFill>
                <a:latin typeface="+mj-lt"/>
                <a:ea typeface="Calibri" panose="020F0502020204030204" pitchFamily="34" charset="0"/>
                <a:cs typeface="Times New Roman" panose="02020603050405020304" pitchFamily="18" charset="0"/>
              </a:rPr>
              <a:t>.</a:t>
            </a:r>
          </a:p>
          <a:p>
            <a:r>
              <a:rPr lang="en-US" sz="2800" dirty="0">
                <a:solidFill>
                  <a:prstClr val="black"/>
                </a:solidFill>
                <a:latin typeface="+mj-lt"/>
                <a:ea typeface="Calibri" panose="020F0502020204030204" pitchFamily="34" charset="0"/>
                <a:cs typeface="Times New Roman" panose="02020603050405020304" pitchFamily="18" charset="0"/>
              </a:rPr>
              <a:t>Classical Conditioning- Ivan Pavlov states that learning takes place through repetition</a:t>
            </a:r>
            <a:endParaRPr lang="en-US" sz="2800" dirty="0">
              <a:latin typeface="+mj-lt"/>
            </a:endParaRPr>
          </a:p>
        </p:txBody>
      </p:sp>
    </p:spTree>
    <p:extLst>
      <p:ext uri="{BB962C8B-B14F-4D97-AF65-F5344CB8AC3E}">
        <p14:creationId xmlns:p14="http://schemas.microsoft.com/office/powerpoint/2010/main" val="690311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Operant Conditioning in marketing</a:t>
            </a:r>
            <a:endParaRPr lang="en-US" dirty="0"/>
          </a:p>
        </p:txBody>
      </p:sp>
      <p:sp>
        <p:nvSpPr>
          <p:cNvPr id="3" name="Content Placeholder 2"/>
          <p:cNvSpPr>
            <a:spLocks noGrp="1"/>
          </p:cNvSpPr>
          <p:nvPr>
            <p:ph idx="1"/>
          </p:nvPr>
        </p:nvSpPr>
        <p:spPr>
          <a:xfrm>
            <a:off x="677334" y="2160589"/>
            <a:ext cx="11136714" cy="3880773"/>
          </a:xfrm>
        </p:spPr>
        <p:txBody>
          <a:bodyPr/>
          <a:lstStyle/>
          <a:p>
            <a:r>
              <a:rPr lang="en-US" sz="2800" dirty="0">
                <a:solidFill>
                  <a:prstClr val="black"/>
                </a:solidFill>
                <a:latin typeface="+mj-lt"/>
                <a:ea typeface="Calibri" panose="020F0502020204030204" pitchFamily="34" charset="0"/>
                <a:cs typeface="Times New Roman" panose="02020603050405020304" pitchFamily="18" charset="0"/>
              </a:rPr>
              <a:t>instrumental Conditioning views every consumer as an active learning participant. </a:t>
            </a:r>
            <a:endParaRPr lang="en-US" sz="2800" dirty="0" smtClean="0">
              <a:solidFill>
                <a:prstClr val="black"/>
              </a:solidFill>
              <a:latin typeface="+mj-lt"/>
              <a:ea typeface="Calibri" panose="020F0502020204030204" pitchFamily="34" charset="0"/>
              <a:cs typeface="Times New Roman" panose="02020603050405020304" pitchFamily="18" charset="0"/>
            </a:endParaRPr>
          </a:p>
          <a:p>
            <a:r>
              <a:rPr lang="en-US" sz="2800" dirty="0">
                <a:solidFill>
                  <a:prstClr val="black"/>
                </a:solidFill>
                <a:latin typeface="+mj-lt"/>
                <a:ea typeface="Calibri" panose="020F0502020204030204" pitchFamily="34" charset="0"/>
                <a:cs typeface="Times New Roman" panose="02020603050405020304" pitchFamily="18" charset="0"/>
              </a:rPr>
              <a:t>B.F Skinner suggests that individual learning takes place in a controlled environment where the individual receives a reward for choosing the right behavior </a:t>
            </a:r>
          </a:p>
          <a:p>
            <a:r>
              <a:rPr lang="en-US" sz="2800" dirty="0" smtClean="0">
                <a:solidFill>
                  <a:prstClr val="black"/>
                </a:solidFill>
                <a:latin typeface="+mj-lt"/>
                <a:ea typeface="Calibri" panose="020F0502020204030204" pitchFamily="34" charset="0"/>
                <a:cs typeface="Times New Roman" panose="02020603050405020304" pitchFamily="18" charset="0"/>
              </a:rPr>
              <a:t>Satisfaction </a:t>
            </a:r>
            <a:r>
              <a:rPr lang="en-US" sz="2800" dirty="0">
                <a:solidFill>
                  <a:prstClr val="black"/>
                </a:solidFill>
                <a:latin typeface="+mj-lt"/>
                <a:ea typeface="Calibri" panose="020F0502020204030204" pitchFamily="34" charset="0"/>
                <a:cs typeface="Times New Roman" panose="02020603050405020304" pitchFamily="18" charset="0"/>
              </a:rPr>
              <a:t>is the reward or reinforcing strategy that enhances the repeat purchase.</a:t>
            </a:r>
          </a:p>
          <a:p>
            <a:endParaRPr lang="en-US" dirty="0"/>
          </a:p>
        </p:txBody>
      </p:sp>
    </p:spTree>
    <p:extLst>
      <p:ext uri="{BB962C8B-B14F-4D97-AF65-F5344CB8AC3E}">
        <p14:creationId xmlns:p14="http://schemas.microsoft.com/office/powerpoint/2010/main" val="2895517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operant conditioning in marketing</a:t>
            </a:r>
            <a:endParaRPr lang="en-US" dirty="0"/>
          </a:p>
        </p:txBody>
      </p:sp>
      <p:sp>
        <p:nvSpPr>
          <p:cNvPr id="3" name="Content Placeholder 2"/>
          <p:cNvSpPr>
            <a:spLocks noGrp="1"/>
          </p:cNvSpPr>
          <p:nvPr>
            <p:ph idx="1"/>
          </p:nvPr>
        </p:nvSpPr>
        <p:spPr>
          <a:xfrm>
            <a:off x="677334" y="2377440"/>
            <a:ext cx="10039434" cy="3663922"/>
          </a:xfrm>
        </p:spPr>
        <p:txBody>
          <a:bodyPr>
            <a:normAutofit/>
          </a:bodyPr>
          <a:lstStyle/>
          <a:p>
            <a:r>
              <a:rPr lang="en-US" sz="2800" dirty="0">
                <a:solidFill>
                  <a:prstClr val="black"/>
                </a:solidFill>
                <a:latin typeface="+mj-lt"/>
                <a:ea typeface="Calibri" panose="020F0502020204030204" pitchFamily="34" charset="0"/>
                <a:cs typeface="Times New Roman" panose="02020603050405020304" pitchFamily="18" charset="0"/>
              </a:rPr>
              <a:t>The business can use an advertising strategy to emphasize the rewards or benefits a consumer is likely to receive from the service or </a:t>
            </a:r>
            <a:r>
              <a:rPr lang="en-US" sz="2800" dirty="0" smtClean="0">
                <a:solidFill>
                  <a:prstClr val="black"/>
                </a:solidFill>
                <a:latin typeface="+mj-lt"/>
                <a:ea typeface="Calibri" panose="020F0502020204030204" pitchFamily="34" charset="0"/>
                <a:cs typeface="Times New Roman" panose="02020603050405020304" pitchFamily="18" charset="0"/>
              </a:rPr>
              <a:t>product.</a:t>
            </a:r>
          </a:p>
          <a:p>
            <a:r>
              <a:rPr lang="en-US" sz="2800" dirty="0">
                <a:solidFill>
                  <a:prstClr val="black"/>
                </a:solidFill>
                <a:latin typeface="+mj-lt"/>
                <a:ea typeface="Calibri" panose="020F0502020204030204" pitchFamily="34" charset="0"/>
                <a:cs typeface="Times New Roman" panose="02020603050405020304" pitchFamily="18" charset="0"/>
              </a:rPr>
              <a:t>businesses can use advertising techniques to encourage customers to purchase their products to avoid unpleasant consequences</a:t>
            </a:r>
            <a:endParaRPr lang="en-US" sz="2800" dirty="0">
              <a:latin typeface="+mj-lt"/>
            </a:endParaRPr>
          </a:p>
        </p:txBody>
      </p:sp>
    </p:spTree>
    <p:extLst>
      <p:ext uri="{BB962C8B-B14F-4D97-AF65-F5344CB8AC3E}">
        <p14:creationId xmlns:p14="http://schemas.microsoft.com/office/powerpoint/2010/main" val="4045681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Relevant concept in marketing</a:t>
            </a:r>
            <a:endParaRPr lang="en-US" dirty="0"/>
          </a:p>
        </p:txBody>
      </p:sp>
      <p:sp>
        <p:nvSpPr>
          <p:cNvPr id="3" name="Content Placeholder 2"/>
          <p:cNvSpPr>
            <a:spLocks noGrp="1"/>
          </p:cNvSpPr>
          <p:nvPr>
            <p:ph sz="half" idx="1"/>
          </p:nvPr>
        </p:nvSpPr>
        <p:spPr>
          <a:xfrm>
            <a:off x="677334" y="2160589"/>
            <a:ext cx="5028522" cy="3880772"/>
          </a:xfrm>
        </p:spPr>
        <p:txBody>
          <a:bodyPr/>
          <a:lstStyle/>
          <a:p>
            <a:r>
              <a:rPr lang="en-US" sz="2800" dirty="0" smtClean="0">
                <a:solidFill>
                  <a:prstClr val="black"/>
                </a:solidFill>
                <a:latin typeface="+mj-lt"/>
                <a:ea typeface="Calibri" panose="020F0502020204030204" pitchFamily="34" charset="0"/>
                <a:cs typeface="Times New Roman" panose="02020603050405020304" pitchFamily="18" charset="0"/>
              </a:rPr>
              <a:t>There are </a:t>
            </a:r>
            <a:r>
              <a:rPr lang="en-US" sz="2800" dirty="0">
                <a:solidFill>
                  <a:prstClr val="black"/>
                </a:solidFill>
                <a:latin typeface="+mj-lt"/>
                <a:ea typeface="Calibri" panose="020F0502020204030204" pitchFamily="34" charset="0"/>
                <a:cs typeface="Times New Roman" panose="02020603050405020304" pitchFamily="18" charset="0"/>
              </a:rPr>
              <a:t>two concepts involved in </a:t>
            </a:r>
            <a:r>
              <a:rPr lang="en-US" sz="2800" dirty="0" smtClean="0">
                <a:solidFill>
                  <a:prstClr val="black"/>
                </a:solidFill>
                <a:latin typeface="+mj-lt"/>
                <a:ea typeface="Calibri" panose="020F0502020204030204" pitchFamily="34" charset="0"/>
                <a:cs typeface="Times New Roman" panose="02020603050405020304" pitchFamily="18" charset="0"/>
              </a:rPr>
              <a:t>marketing; </a:t>
            </a:r>
          </a:p>
          <a:p>
            <a:r>
              <a:rPr lang="en-US" sz="2800" dirty="0" smtClean="0">
                <a:solidFill>
                  <a:prstClr val="black"/>
                </a:solidFill>
                <a:latin typeface="+mj-lt"/>
                <a:ea typeface="Calibri" panose="020F0502020204030204" pitchFamily="34" charset="0"/>
                <a:cs typeface="Times New Roman" panose="02020603050405020304" pitchFamily="18" charset="0"/>
              </a:rPr>
              <a:t>1. Schedules </a:t>
            </a:r>
            <a:r>
              <a:rPr lang="en-US" sz="2800" dirty="0">
                <a:solidFill>
                  <a:prstClr val="black"/>
                </a:solidFill>
                <a:latin typeface="+mj-lt"/>
                <a:ea typeface="Calibri" panose="020F0502020204030204" pitchFamily="34" charset="0"/>
                <a:cs typeface="Times New Roman" panose="02020603050405020304" pitchFamily="18" charset="0"/>
              </a:rPr>
              <a:t>of </a:t>
            </a:r>
            <a:r>
              <a:rPr lang="en-US" sz="2800" dirty="0" smtClean="0">
                <a:solidFill>
                  <a:prstClr val="black"/>
                </a:solidFill>
                <a:latin typeface="+mj-lt"/>
                <a:ea typeface="Calibri" panose="020F0502020204030204" pitchFamily="34" charset="0"/>
                <a:cs typeface="Times New Roman" panose="02020603050405020304" pitchFamily="18" charset="0"/>
              </a:rPr>
              <a:t>reinforcement.</a:t>
            </a:r>
          </a:p>
          <a:p>
            <a:r>
              <a:rPr lang="en-US" sz="2800" dirty="0" smtClean="0">
                <a:solidFill>
                  <a:prstClr val="black"/>
                </a:solidFill>
                <a:latin typeface="+mj-lt"/>
                <a:ea typeface="Calibri" panose="020F0502020204030204" pitchFamily="34" charset="0"/>
                <a:cs typeface="Times New Roman" panose="02020603050405020304" pitchFamily="18" charset="0"/>
              </a:rPr>
              <a:t>2. Shaping</a:t>
            </a:r>
          </a:p>
          <a:p>
            <a:endParaRPr lang="en-US" dirty="0"/>
          </a:p>
        </p:txBody>
      </p:sp>
      <p:pic>
        <p:nvPicPr>
          <p:cNvPr id="5" name="Content Placeholder 4"/>
          <p:cNvPicPr>
            <a:picLocks noGrp="1" noChangeAspect="1"/>
          </p:cNvPicPr>
          <p:nvPr>
            <p:ph sz="half" idx="2"/>
          </p:nvPr>
        </p:nvPicPr>
        <p:blipFill>
          <a:blip r:embed="rId3"/>
          <a:stretch>
            <a:fillRect/>
          </a:stretch>
        </p:blipFill>
        <p:spPr>
          <a:xfrm>
            <a:off x="5349836" y="2160589"/>
            <a:ext cx="5110899" cy="3274945"/>
          </a:xfrm>
          <a:prstGeom prst="rect">
            <a:avLst/>
          </a:prstGeom>
        </p:spPr>
      </p:pic>
    </p:spTree>
    <p:extLst>
      <p:ext uri="{BB962C8B-B14F-4D97-AF65-F5344CB8AC3E}">
        <p14:creationId xmlns:p14="http://schemas.microsoft.com/office/powerpoint/2010/main" val="3244961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Applications of operant conditioning in marketing</a:t>
            </a:r>
            <a:endParaRPr lang="en-US" dirty="0"/>
          </a:p>
        </p:txBody>
      </p:sp>
      <p:sp>
        <p:nvSpPr>
          <p:cNvPr id="3" name="Content Placeholder 2"/>
          <p:cNvSpPr>
            <a:spLocks noGrp="1"/>
          </p:cNvSpPr>
          <p:nvPr>
            <p:ph idx="1"/>
          </p:nvPr>
        </p:nvSpPr>
        <p:spPr>
          <a:xfrm>
            <a:off x="659046" y="3127248"/>
            <a:ext cx="8596668" cy="2914114"/>
          </a:xfrm>
        </p:spPr>
        <p:txBody>
          <a:bodyPr/>
          <a:lstStyle/>
          <a:p>
            <a:pPr defTabSz="914400">
              <a:lnSpc>
                <a:spcPct val="107000"/>
              </a:lnSpc>
              <a:spcBef>
                <a:spcPts val="0"/>
              </a:spcBef>
              <a:spcAft>
                <a:spcPts val="800"/>
              </a:spcAft>
              <a:buClrTx/>
              <a:buSzTx/>
              <a:buFont typeface="Wingdings" panose="05000000000000000000" pitchFamily="2" charset="2"/>
              <a:buChar char="Ø"/>
            </a:pPr>
            <a:r>
              <a:rPr lang="en-US" sz="3200" dirty="0" smtClean="0">
                <a:solidFill>
                  <a:prstClr val="black"/>
                </a:solidFill>
                <a:latin typeface="+mj-lt"/>
                <a:ea typeface="Calibri" panose="020F0502020204030204" pitchFamily="34" charset="0"/>
                <a:cs typeface="Times New Roman" panose="02020603050405020304" pitchFamily="18" charset="0"/>
              </a:rPr>
              <a:t>Customer satisfaction</a:t>
            </a:r>
          </a:p>
          <a:p>
            <a:pPr marL="0" indent="0" defTabSz="914400">
              <a:lnSpc>
                <a:spcPct val="107000"/>
              </a:lnSpc>
              <a:spcBef>
                <a:spcPts val="0"/>
              </a:spcBef>
              <a:spcAft>
                <a:spcPts val="800"/>
              </a:spcAft>
              <a:buClrTx/>
              <a:buSzTx/>
              <a:buNone/>
            </a:pPr>
            <a:endParaRPr lang="en-US" sz="3200" dirty="0" smtClean="0">
              <a:solidFill>
                <a:prstClr val="black"/>
              </a:solidFill>
              <a:latin typeface="+mj-lt"/>
              <a:ea typeface="Calibri" panose="020F0502020204030204" pitchFamily="34" charset="0"/>
              <a:cs typeface="Times New Roman" panose="02020603050405020304" pitchFamily="18" charset="0"/>
            </a:endParaRPr>
          </a:p>
          <a:p>
            <a:pPr marL="0" indent="0" defTabSz="914400">
              <a:lnSpc>
                <a:spcPct val="107000"/>
              </a:lnSpc>
              <a:spcBef>
                <a:spcPts val="0"/>
              </a:spcBef>
              <a:spcAft>
                <a:spcPts val="800"/>
              </a:spcAft>
              <a:buClrTx/>
              <a:buSzTx/>
              <a:buNone/>
            </a:pPr>
            <a:endParaRPr lang="en-US" sz="3200" dirty="0" smtClean="0">
              <a:solidFill>
                <a:prstClr val="black"/>
              </a:solidFill>
              <a:latin typeface="+mj-lt"/>
              <a:ea typeface="Calibri" panose="020F0502020204030204" pitchFamily="34" charset="0"/>
              <a:cs typeface="Times New Roman" panose="02020603050405020304" pitchFamily="18" charset="0"/>
            </a:endParaRPr>
          </a:p>
          <a:p>
            <a:pPr defTabSz="914400">
              <a:lnSpc>
                <a:spcPct val="107000"/>
              </a:lnSpc>
              <a:spcBef>
                <a:spcPts val="0"/>
              </a:spcBef>
              <a:spcAft>
                <a:spcPts val="800"/>
              </a:spcAft>
              <a:buClrTx/>
              <a:buSzTx/>
              <a:buFont typeface="Wingdings" panose="05000000000000000000" pitchFamily="2" charset="2"/>
              <a:buChar char="Ø"/>
            </a:pPr>
            <a:r>
              <a:rPr lang="en-US" sz="3200" dirty="0">
                <a:solidFill>
                  <a:prstClr val="black"/>
                </a:solidFill>
                <a:latin typeface="+mj-lt"/>
                <a:ea typeface="Calibri" panose="020F0502020204030204" pitchFamily="34" charset="0"/>
                <a:cs typeface="Times New Roman" panose="02020603050405020304" pitchFamily="18" charset="0"/>
              </a:rPr>
              <a:t>Reinforcement schedules</a:t>
            </a:r>
          </a:p>
          <a:p>
            <a:pPr defTabSz="914400">
              <a:lnSpc>
                <a:spcPct val="107000"/>
              </a:lnSpc>
              <a:spcBef>
                <a:spcPts val="0"/>
              </a:spcBef>
              <a:spcAft>
                <a:spcPts val="800"/>
              </a:spcAft>
              <a:buClrTx/>
              <a:buSzTx/>
              <a:buFont typeface="Wingdings" panose="05000000000000000000" pitchFamily="2" charset="2"/>
              <a:buChar char="Ø"/>
            </a:pPr>
            <a:endParaRPr lang="en-US" sz="2800" dirty="0">
              <a:solidFill>
                <a:prstClr val="black"/>
              </a:solidFill>
              <a:latin typeface="+mj-l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00285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Applications of operant conditioning in marketing</a:t>
            </a:r>
            <a:endParaRPr lang="en-US" dirty="0"/>
          </a:p>
        </p:txBody>
      </p:sp>
      <p:sp>
        <p:nvSpPr>
          <p:cNvPr id="3" name="Content Placeholder 2"/>
          <p:cNvSpPr>
            <a:spLocks noGrp="1"/>
          </p:cNvSpPr>
          <p:nvPr>
            <p:ph idx="1"/>
          </p:nvPr>
        </p:nvSpPr>
        <p:spPr>
          <a:xfrm>
            <a:off x="677334" y="2468880"/>
            <a:ext cx="8596668" cy="3572482"/>
          </a:xfrm>
        </p:spPr>
        <p:txBody>
          <a:bodyPr>
            <a:normAutofit/>
          </a:bodyPr>
          <a:lstStyle/>
          <a:p>
            <a:r>
              <a:rPr lang="en-US" sz="3200" dirty="0" smtClean="0">
                <a:latin typeface="+mj-lt"/>
              </a:rPr>
              <a:t>Shaping</a:t>
            </a:r>
          </a:p>
          <a:p>
            <a:endParaRPr lang="en-US" sz="3200" dirty="0">
              <a:latin typeface="+mj-lt"/>
            </a:endParaRPr>
          </a:p>
          <a:p>
            <a:pPr marL="0" indent="0">
              <a:buNone/>
            </a:pPr>
            <a:endParaRPr lang="en-US" sz="3200" dirty="0" smtClean="0">
              <a:latin typeface="+mj-lt"/>
            </a:endParaRPr>
          </a:p>
          <a:p>
            <a:r>
              <a:rPr lang="en-US" sz="3200" dirty="0" smtClean="0">
                <a:latin typeface="+mj-lt"/>
              </a:rPr>
              <a:t>Massed vs. distributed learning</a:t>
            </a:r>
            <a:endParaRPr lang="en-US" sz="3200" dirty="0">
              <a:latin typeface="+mj-lt"/>
            </a:endParaRPr>
          </a:p>
        </p:txBody>
      </p:sp>
    </p:spTree>
    <p:extLst>
      <p:ext uri="{BB962C8B-B14F-4D97-AF65-F5344CB8AC3E}">
        <p14:creationId xmlns:p14="http://schemas.microsoft.com/office/powerpoint/2010/main" val="630053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Classical conditioning In marketing</a:t>
            </a:r>
            <a:endParaRPr lang="en-US" dirty="0"/>
          </a:p>
        </p:txBody>
      </p:sp>
      <p:sp>
        <p:nvSpPr>
          <p:cNvPr id="3" name="Content Placeholder 2"/>
          <p:cNvSpPr>
            <a:spLocks noGrp="1"/>
          </p:cNvSpPr>
          <p:nvPr>
            <p:ph idx="1"/>
          </p:nvPr>
        </p:nvSpPr>
        <p:spPr>
          <a:xfrm>
            <a:off x="677334" y="2633472"/>
            <a:ext cx="8596668" cy="3407890"/>
          </a:xfrm>
        </p:spPr>
        <p:txBody>
          <a:bodyPr/>
          <a:lstStyle/>
          <a:p>
            <a:pPr defTabSz="914400">
              <a:lnSpc>
                <a:spcPct val="107000"/>
              </a:lnSpc>
              <a:spcBef>
                <a:spcPts val="0"/>
              </a:spcBef>
              <a:spcAft>
                <a:spcPts val="800"/>
              </a:spcAft>
              <a:buClrTx/>
              <a:buSzTx/>
            </a:pPr>
            <a:r>
              <a:rPr lang="en-US" sz="2800" dirty="0">
                <a:solidFill>
                  <a:prstClr val="black"/>
                </a:solidFill>
                <a:latin typeface="+mj-lt"/>
                <a:ea typeface="Calibri" panose="020F0502020204030204" pitchFamily="34" charset="0"/>
                <a:cs typeface="Times New Roman" panose="02020603050405020304" pitchFamily="18" charset="0"/>
              </a:rPr>
              <a:t>The use of enjoyable </a:t>
            </a:r>
            <a:r>
              <a:rPr lang="en-US" sz="2800" dirty="0" smtClean="0">
                <a:solidFill>
                  <a:prstClr val="black"/>
                </a:solidFill>
                <a:latin typeface="+mj-lt"/>
                <a:ea typeface="Calibri" panose="020F0502020204030204" pitchFamily="34" charset="0"/>
                <a:cs typeface="Times New Roman" panose="02020603050405020304" pitchFamily="18" charset="0"/>
              </a:rPr>
              <a:t>adverts in classical conditioning </a:t>
            </a:r>
            <a:r>
              <a:rPr lang="en-US" sz="2800" dirty="0">
                <a:solidFill>
                  <a:prstClr val="black"/>
                </a:solidFill>
                <a:latin typeface="+mj-lt"/>
                <a:ea typeface="Calibri" panose="020F0502020204030204" pitchFamily="34" charset="0"/>
                <a:cs typeface="Times New Roman" panose="02020603050405020304" pitchFamily="18" charset="0"/>
              </a:rPr>
              <a:t>acts as the unconditioned stimulus</a:t>
            </a:r>
            <a:r>
              <a:rPr lang="en-US" sz="2800" dirty="0" smtClean="0">
                <a:solidFill>
                  <a:prstClr val="black"/>
                </a:solidFill>
                <a:latin typeface="+mj-lt"/>
                <a:ea typeface="Calibri" panose="020F0502020204030204" pitchFamily="34" charset="0"/>
                <a:cs typeface="Times New Roman" panose="02020603050405020304" pitchFamily="18" charset="0"/>
              </a:rPr>
              <a:t>.</a:t>
            </a:r>
          </a:p>
          <a:p>
            <a:pPr marL="0" indent="0" defTabSz="914400">
              <a:lnSpc>
                <a:spcPct val="107000"/>
              </a:lnSpc>
              <a:spcBef>
                <a:spcPts val="0"/>
              </a:spcBef>
              <a:spcAft>
                <a:spcPts val="800"/>
              </a:spcAft>
              <a:buClrTx/>
              <a:buSzTx/>
              <a:buNone/>
            </a:pPr>
            <a:endParaRPr lang="en-US" sz="2800" dirty="0">
              <a:solidFill>
                <a:prstClr val="black"/>
              </a:solidFill>
              <a:latin typeface="+mj-lt"/>
              <a:ea typeface="Calibri" panose="020F0502020204030204" pitchFamily="34" charset="0"/>
              <a:cs typeface="Times New Roman" panose="02020603050405020304" pitchFamily="18" charset="0"/>
            </a:endParaRPr>
          </a:p>
          <a:p>
            <a:pPr defTabSz="914400">
              <a:lnSpc>
                <a:spcPct val="107000"/>
              </a:lnSpc>
              <a:spcBef>
                <a:spcPts val="0"/>
              </a:spcBef>
              <a:spcAft>
                <a:spcPts val="800"/>
              </a:spcAft>
              <a:buClrTx/>
              <a:buSzTx/>
            </a:pPr>
            <a:r>
              <a:rPr lang="en-US" sz="2800" dirty="0">
                <a:solidFill>
                  <a:prstClr val="black"/>
                </a:solidFill>
                <a:latin typeface="+mj-lt"/>
                <a:ea typeface="Calibri" panose="020F0502020204030204" pitchFamily="34" charset="0"/>
                <a:cs typeface="Times New Roman" panose="02020603050405020304" pitchFamily="18" charset="0"/>
              </a:rPr>
              <a:t>The enjoyment derived is the unconditioned response. </a:t>
            </a:r>
          </a:p>
          <a:p>
            <a:endParaRPr lang="en-US" dirty="0"/>
          </a:p>
        </p:txBody>
      </p:sp>
    </p:spTree>
    <p:extLst>
      <p:ext uri="{BB962C8B-B14F-4D97-AF65-F5344CB8AC3E}">
        <p14:creationId xmlns:p14="http://schemas.microsoft.com/office/powerpoint/2010/main" val="60311092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29</TotalTime>
  <Words>1541</Words>
  <Application>Microsoft Office PowerPoint</Application>
  <PresentationFormat>Widescreen</PresentationFormat>
  <Paragraphs>104</Paragraphs>
  <Slides>12</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Times New Roman</vt:lpstr>
      <vt:lpstr>Trebuchet MS</vt:lpstr>
      <vt:lpstr>Wingdings</vt:lpstr>
      <vt:lpstr>Wingdings 3</vt:lpstr>
      <vt:lpstr>Facet</vt:lpstr>
      <vt:lpstr>Operant Conditioning and Classical Conditioning in marketing</vt:lpstr>
      <vt:lpstr>Introduction</vt:lpstr>
      <vt:lpstr>Definition of concepts</vt:lpstr>
      <vt:lpstr>Operant Conditioning in marketing</vt:lpstr>
      <vt:lpstr>Types of operant conditioning in marketing</vt:lpstr>
      <vt:lpstr>Relevant concept in marketing</vt:lpstr>
      <vt:lpstr>Applications of operant conditioning in marketing</vt:lpstr>
      <vt:lpstr>Applications of operant conditioning in marketing</vt:lpstr>
      <vt:lpstr>Classical conditioning In marketing</vt:lpstr>
      <vt:lpstr>Application of classical conditioning in marketing</vt:lpstr>
      <vt:lpstr>Conclusion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cp:revision>
  <dcterms:created xsi:type="dcterms:W3CDTF">2021-05-09T13:23:03Z</dcterms:created>
  <dcterms:modified xsi:type="dcterms:W3CDTF">2021-05-09T13:52:10Z</dcterms:modified>
</cp:coreProperties>
</file>